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1" r:id="rId2"/>
    <p:sldId id="272" r:id="rId3"/>
    <p:sldId id="256" r:id="rId4"/>
    <p:sldId id="300" r:id="rId5"/>
    <p:sldId id="301" r:id="rId6"/>
    <p:sldId id="259" r:id="rId7"/>
    <p:sldId id="302" r:id="rId8"/>
    <p:sldId id="260" r:id="rId9"/>
    <p:sldId id="303" r:id="rId10"/>
    <p:sldId id="261" r:id="rId11"/>
    <p:sldId id="269" r:id="rId12"/>
    <p:sldId id="299" r:id="rId13"/>
    <p:sldId id="305" r:id="rId14"/>
    <p:sldId id="298" r:id="rId15"/>
    <p:sldId id="292" r:id="rId16"/>
    <p:sldId id="306" r:id="rId17"/>
    <p:sldId id="307" r:id="rId18"/>
    <p:sldId id="310" r:id="rId19"/>
    <p:sldId id="309" r:id="rId20"/>
    <p:sldId id="295" r:id="rId21"/>
    <p:sldId id="296" r:id="rId22"/>
    <p:sldId id="277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81" r:id="rId35"/>
    <p:sldId id="263" r:id="rId36"/>
    <p:sldId id="264" r:id="rId37"/>
    <p:sldId id="265" r:id="rId38"/>
    <p:sldId id="266" r:id="rId39"/>
    <p:sldId id="267" r:id="rId40"/>
    <p:sldId id="304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B5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8392" autoAdjust="0"/>
  </p:normalViewPr>
  <p:slideViewPr>
    <p:cSldViewPr>
      <p:cViewPr varScale="1">
        <p:scale>
          <a:sx n="58" d="100"/>
          <a:sy n="58" d="100"/>
        </p:scale>
        <p:origin x="1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36366-B922-4F5F-A74B-7D4ACB25EC77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59570-9C9C-491E-A883-D9C8B225DA1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+mj-lt"/>
            </a:rPr>
            <a:t>УГЛЕ-</a:t>
          </a:r>
        </a:p>
        <a:p>
          <a:r>
            <a:rPr lang="ru-RU" sz="2400" b="1" smtClean="0">
              <a:solidFill>
                <a:schemeClr val="tx1"/>
              </a:solidFill>
              <a:latin typeface="+mj-lt"/>
            </a:rPr>
            <a:t>ВОДЫ</a:t>
          </a:r>
          <a:endParaRPr lang="ru-RU" sz="2400" b="1" dirty="0" smtClean="0">
            <a:solidFill>
              <a:schemeClr val="tx1"/>
            </a:solidFill>
            <a:latin typeface="+mj-lt"/>
          </a:endParaRPr>
        </a:p>
      </dgm:t>
    </dgm:pt>
    <dgm:pt modelId="{2BA7C76F-1953-4B9F-A7E1-1DE75895B9C6}" type="parTrans" cxnId="{B6F789EB-F2DC-4780-BF28-D6678BE4DF55}">
      <dgm:prSet/>
      <dgm:spPr/>
      <dgm:t>
        <a:bodyPr/>
        <a:lstStyle/>
        <a:p>
          <a:endParaRPr lang="ru-RU"/>
        </a:p>
      </dgm:t>
    </dgm:pt>
    <dgm:pt modelId="{E2897D0B-674B-4676-BC99-C26FDE40C3D4}" type="sibTrans" cxnId="{B6F789EB-F2DC-4780-BF28-D6678BE4DF55}">
      <dgm:prSet/>
      <dgm:spPr/>
      <dgm:t>
        <a:bodyPr/>
        <a:lstStyle/>
        <a:p>
          <a:endParaRPr lang="ru-RU" dirty="0"/>
        </a:p>
      </dgm:t>
    </dgm:pt>
    <dgm:pt modelId="{2EC97FC5-A262-4CB8-9E9F-88E71CB79A54}">
      <dgm:prSet phldrT="[Текст]" custT="1"/>
      <dgm:spPr>
        <a:solidFill>
          <a:srgbClr val="A52B59">
            <a:alpha val="98824"/>
          </a:srgbClr>
        </a:solidFill>
      </dgm:spPr>
      <dgm:t>
        <a:bodyPr/>
        <a:lstStyle/>
        <a:p>
          <a:r>
            <a:rPr lang="ru-RU" sz="2800" b="1" smtClean="0">
              <a:solidFill>
                <a:schemeClr val="tx1"/>
              </a:solidFill>
              <a:latin typeface="+mj-lt"/>
            </a:rPr>
            <a:t>БЕЛКИ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B8EF5150-542A-4216-84C0-C596669759E5}" type="parTrans" cxnId="{3FB3BA79-E45C-494D-98A1-5272C70C2AE5}">
      <dgm:prSet/>
      <dgm:spPr/>
      <dgm:t>
        <a:bodyPr/>
        <a:lstStyle/>
        <a:p>
          <a:endParaRPr lang="ru-RU"/>
        </a:p>
      </dgm:t>
    </dgm:pt>
    <dgm:pt modelId="{A0547E17-5584-40C1-8265-5B3440B6B026}" type="sibTrans" cxnId="{3FB3BA79-E45C-494D-98A1-5272C70C2AE5}">
      <dgm:prSet/>
      <dgm:spPr/>
      <dgm:t>
        <a:bodyPr/>
        <a:lstStyle/>
        <a:p>
          <a:endParaRPr lang="ru-RU"/>
        </a:p>
      </dgm:t>
    </dgm:pt>
    <dgm:pt modelId="{C41B846D-84EB-4857-9086-2A1478C70A3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+mj-lt"/>
            </a:rPr>
            <a:t>ВИТА-</a:t>
          </a:r>
        </a:p>
        <a:p>
          <a:r>
            <a:rPr lang="ru-RU" sz="2400" b="1" smtClean="0">
              <a:solidFill>
                <a:schemeClr val="tx1"/>
              </a:solidFill>
              <a:latin typeface="+mj-lt"/>
            </a:rPr>
            <a:t>МИНЫ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8B480E80-28B2-46FD-859D-5165F4936618}" type="sibTrans" cxnId="{B3CF54B4-D13C-4E7E-9BFF-AE52B486AF6E}">
      <dgm:prSet/>
      <dgm:spPr/>
      <dgm:t>
        <a:bodyPr/>
        <a:lstStyle/>
        <a:p>
          <a:endParaRPr lang="ru-RU" dirty="0"/>
        </a:p>
      </dgm:t>
    </dgm:pt>
    <dgm:pt modelId="{9D131BFA-AE2B-43DF-A461-B766C70B0A8B}" type="parTrans" cxnId="{B3CF54B4-D13C-4E7E-9BFF-AE52B486AF6E}">
      <dgm:prSet/>
      <dgm:spPr/>
      <dgm:t>
        <a:bodyPr/>
        <a:lstStyle/>
        <a:p>
          <a:endParaRPr lang="ru-RU"/>
        </a:p>
      </dgm:t>
    </dgm:pt>
    <dgm:pt modelId="{3A29E537-ECDD-481A-B302-8206AEAF7A7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МИН. ВЕЩЕСТВА</a:t>
          </a:r>
          <a:endParaRPr lang="ru-RU" sz="2400" dirty="0">
            <a:solidFill>
              <a:schemeClr val="tx1"/>
            </a:solidFill>
          </a:endParaRPr>
        </a:p>
      </dgm:t>
    </dgm:pt>
    <dgm:pt modelId="{C54A74B7-E3C0-4D94-924E-6CC40D9FC878}" type="parTrans" cxnId="{9EC9D9DA-874A-45BB-A532-87C295CCC1F2}">
      <dgm:prSet/>
      <dgm:spPr/>
      <dgm:t>
        <a:bodyPr/>
        <a:lstStyle/>
        <a:p>
          <a:endParaRPr lang="ru-RU"/>
        </a:p>
      </dgm:t>
    </dgm:pt>
    <dgm:pt modelId="{18B5034C-C3F5-448D-B3CB-82D551EF7424}" type="sibTrans" cxnId="{9EC9D9DA-874A-45BB-A532-87C295CCC1F2}">
      <dgm:prSet/>
      <dgm:spPr/>
      <dgm:t>
        <a:bodyPr/>
        <a:lstStyle/>
        <a:p>
          <a:endParaRPr lang="ru-RU"/>
        </a:p>
      </dgm:t>
    </dgm:pt>
    <dgm:pt modelId="{DB06A2CC-9B9D-4A63-B5F9-DD8E118A4EB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+mj-lt"/>
            </a:rPr>
            <a:t>ЖИРЫ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E2B95BC9-8F35-4B02-891A-C097DAF2D2C7}" type="parTrans" cxnId="{A8B01772-34D2-4334-999F-FD5CD37941DC}">
      <dgm:prSet/>
      <dgm:spPr/>
      <dgm:t>
        <a:bodyPr/>
        <a:lstStyle/>
        <a:p>
          <a:endParaRPr lang="ru-RU"/>
        </a:p>
      </dgm:t>
    </dgm:pt>
    <dgm:pt modelId="{D7DB31F3-D841-43FA-B544-89E70939622C}" type="sibTrans" cxnId="{A8B01772-34D2-4334-999F-FD5CD37941DC}">
      <dgm:prSet/>
      <dgm:spPr/>
      <dgm:t>
        <a:bodyPr/>
        <a:lstStyle/>
        <a:p>
          <a:endParaRPr lang="ru-RU"/>
        </a:p>
      </dgm:t>
    </dgm:pt>
    <dgm:pt modelId="{C3F0EC9E-BB86-4309-944F-FF4EDE7A3DA4}" type="pres">
      <dgm:prSet presAssocID="{7E536366-B922-4F5F-A74B-7D4ACB25EC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8D5A4-13BB-481A-9FA7-7721F16970D3}" type="pres">
      <dgm:prSet presAssocID="{2EC97FC5-A262-4CB8-9E9F-88E71CB79A54}" presName="node" presStyleLbl="node1" presStyleIdx="0" presStyleCnt="5" custRadScaleRad="100118" custRadScaleInc="-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2AA69-4333-4E41-A32B-BC7B3E72A065}" type="pres">
      <dgm:prSet presAssocID="{2EC97FC5-A262-4CB8-9E9F-88E71CB79A54}" presName="spNode" presStyleCnt="0"/>
      <dgm:spPr/>
      <dgm:t>
        <a:bodyPr/>
        <a:lstStyle/>
        <a:p>
          <a:endParaRPr lang="ru-RU"/>
        </a:p>
      </dgm:t>
    </dgm:pt>
    <dgm:pt modelId="{26754E00-2D11-4D4C-A66A-4BB71F5A8594}" type="pres">
      <dgm:prSet presAssocID="{A0547E17-5584-40C1-8265-5B3440B6B02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60D6168-5D12-47F3-AE68-08B01658A5FC}" type="pres">
      <dgm:prSet presAssocID="{E9B59570-9C9C-491E-A883-D9C8B225DA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394EF-E631-4645-8248-236D405F2D02}" type="pres">
      <dgm:prSet presAssocID="{E9B59570-9C9C-491E-A883-D9C8B225DA11}" presName="spNode" presStyleCnt="0"/>
      <dgm:spPr/>
      <dgm:t>
        <a:bodyPr/>
        <a:lstStyle/>
        <a:p>
          <a:endParaRPr lang="ru-RU"/>
        </a:p>
      </dgm:t>
    </dgm:pt>
    <dgm:pt modelId="{589845A4-5F61-4DCB-842F-17ADBB5A5945}" type="pres">
      <dgm:prSet presAssocID="{E2897D0B-674B-4676-BC99-C26FDE40C3D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BF24C8C-5C3B-4D2E-AD58-B930EB7C0568}" type="pres">
      <dgm:prSet presAssocID="{C41B846D-84EB-4857-9086-2A1478C70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8A8C8-CDB2-456D-AF28-AE6C0C25B673}" type="pres">
      <dgm:prSet presAssocID="{C41B846D-84EB-4857-9086-2A1478C70A37}" presName="spNode" presStyleCnt="0"/>
      <dgm:spPr/>
      <dgm:t>
        <a:bodyPr/>
        <a:lstStyle/>
        <a:p>
          <a:endParaRPr lang="ru-RU"/>
        </a:p>
      </dgm:t>
    </dgm:pt>
    <dgm:pt modelId="{6494A52E-CBC0-4264-A137-24DC0B8699AD}" type="pres">
      <dgm:prSet presAssocID="{8B480E80-28B2-46FD-859D-5165F493661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A527180-ADF0-4A3D-9457-89F9B92D6B74}" type="pres">
      <dgm:prSet presAssocID="{3A29E537-ECDD-481A-B302-8206AEAF7A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7F825-E0D5-4691-A55A-BD0A615E13DD}" type="pres">
      <dgm:prSet presAssocID="{3A29E537-ECDD-481A-B302-8206AEAF7A7C}" presName="spNode" presStyleCnt="0"/>
      <dgm:spPr/>
      <dgm:t>
        <a:bodyPr/>
        <a:lstStyle/>
        <a:p>
          <a:endParaRPr lang="ru-RU"/>
        </a:p>
      </dgm:t>
    </dgm:pt>
    <dgm:pt modelId="{CCFE77B9-AA9A-46A8-BC61-AE0E08F863CA}" type="pres">
      <dgm:prSet presAssocID="{18B5034C-C3F5-448D-B3CB-82D551EF742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3B337BB-7368-4BC8-B29D-D6FE93823D1F}" type="pres">
      <dgm:prSet presAssocID="{DB06A2CC-9B9D-4A63-B5F9-DD8E118A4E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5C6CE-7D7A-4036-9DF0-C38F9C6ADBA5}" type="pres">
      <dgm:prSet presAssocID="{DB06A2CC-9B9D-4A63-B5F9-DD8E118A4EB2}" presName="spNode" presStyleCnt="0"/>
      <dgm:spPr/>
      <dgm:t>
        <a:bodyPr/>
        <a:lstStyle/>
        <a:p>
          <a:endParaRPr lang="ru-RU"/>
        </a:p>
      </dgm:t>
    </dgm:pt>
    <dgm:pt modelId="{3719CB38-B70C-41A7-BDBB-ADD65AB6E561}" type="pres">
      <dgm:prSet presAssocID="{D7DB31F3-D841-43FA-B544-89E70939622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614C4DA-3B58-4E6C-84AD-1772F91C6958}" type="presOf" srcId="{7E536366-B922-4F5F-A74B-7D4ACB25EC77}" destId="{C3F0EC9E-BB86-4309-944F-FF4EDE7A3DA4}" srcOrd="0" destOrd="0" presId="urn:microsoft.com/office/officeart/2005/8/layout/cycle6"/>
    <dgm:cxn modelId="{A4183980-B7B2-42A8-BD60-9DC7B371107F}" type="presOf" srcId="{DB06A2CC-9B9D-4A63-B5F9-DD8E118A4EB2}" destId="{A3B337BB-7368-4BC8-B29D-D6FE93823D1F}" srcOrd="0" destOrd="0" presId="urn:microsoft.com/office/officeart/2005/8/layout/cycle6"/>
    <dgm:cxn modelId="{3FB3BA79-E45C-494D-98A1-5272C70C2AE5}" srcId="{7E536366-B922-4F5F-A74B-7D4ACB25EC77}" destId="{2EC97FC5-A262-4CB8-9E9F-88E71CB79A54}" srcOrd="0" destOrd="0" parTransId="{B8EF5150-542A-4216-84C0-C596669759E5}" sibTransId="{A0547E17-5584-40C1-8265-5B3440B6B026}"/>
    <dgm:cxn modelId="{734F65D1-6E74-4320-BCC2-A7301F9B81F9}" type="presOf" srcId="{3A29E537-ECDD-481A-B302-8206AEAF7A7C}" destId="{2A527180-ADF0-4A3D-9457-89F9B92D6B74}" srcOrd="0" destOrd="0" presId="urn:microsoft.com/office/officeart/2005/8/layout/cycle6"/>
    <dgm:cxn modelId="{62B6EDC2-35B8-4AE9-9214-08312AEFC028}" type="presOf" srcId="{E2897D0B-674B-4676-BC99-C26FDE40C3D4}" destId="{589845A4-5F61-4DCB-842F-17ADBB5A5945}" srcOrd="0" destOrd="0" presId="urn:microsoft.com/office/officeart/2005/8/layout/cycle6"/>
    <dgm:cxn modelId="{00B3AB6C-3042-4AB1-92D3-BB42CD3053C4}" type="presOf" srcId="{E9B59570-9C9C-491E-A883-D9C8B225DA11}" destId="{A60D6168-5D12-47F3-AE68-08B01658A5FC}" srcOrd="0" destOrd="0" presId="urn:microsoft.com/office/officeart/2005/8/layout/cycle6"/>
    <dgm:cxn modelId="{B6F789EB-F2DC-4780-BF28-D6678BE4DF55}" srcId="{7E536366-B922-4F5F-A74B-7D4ACB25EC77}" destId="{E9B59570-9C9C-491E-A883-D9C8B225DA11}" srcOrd="1" destOrd="0" parTransId="{2BA7C76F-1953-4B9F-A7E1-1DE75895B9C6}" sibTransId="{E2897D0B-674B-4676-BC99-C26FDE40C3D4}"/>
    <dgm:cxn modelId="{B3CF54B4-D13C-4E7E-9BFF-AE52B486AF6E}" srcId="{7E536366-B922-4F5F-A74B-7D4ACB25EC77}" destId="{C41B846D-84EB-4857-9086-2A1478C70A37}" srcOrd="2" destOrd="0" parTransId="{9D131BFA-AE2B-43DF-A461-B766C70B0A8B}" sibTransId="{8B480E80-28B2-46FD-859D-5165F4936618}"/>
    <dgm:cxn modelId="{9EC9D9DA-874A-45BB-A532-87C295CCC1F2}" srcId="{7E536366-B922-4F5F-A74B-7D4ACB25EC77}" destId="{3A29E537-ECDD-481A-B302-8206AEAF7A7C}" srcOrd="3" destOrd="0" parTransId="{C54A74B7-E3C0-4D94-924E-6CC40D9FC878}" sibTransId="{18B5034C-C3F5-448D-B3CB-82D551EF7424}"/>
    <dgm:cxn modelId="{3C8A1880-3339-45B1-94E1-9B0A16A80D1B}" type="presOf" srcId="{18B5034C-C3F5-448D-B3CB-82D551EF7424}" destId="{CCFE77B9-AA9A-46A8-BC61-AE0E08F863CA}" srcOrd="0" destOrd="0" presId="urn:microsoft.com/office/officeart/2005/8/layout/cycle6"/>
    <dgm:cxn modelId="{82B71957-C15B-4FB4-9C39-515BE52E4F21}" type="presOf" srcId="{2EC97FC5-A262-4CB8-9E9F-88E71CB79A54}" destId="{17A8D5A4-13BB-481A-9FA7-7721F16970D3}" srcOrd="0" destOrd="0" presId="urn:microsoft.com/office/officeart/2005/8/layout/cycle6"/>
    <dgm:cxn modelId="{A8B01772-34D2-4334-999F-FD5CD37941DC}" srcId="{7E536366-B922-4F5F-A74B-7D4ACB25EC77}" destId="{DB06A2CC-9B9D-4A63-B5F9-DD8E118A4EB2}" srcOrd="4" destOrd="0" parTransId="{E2B95BC9-8F35-4B02-891A-C097DAF2D2C7}" sibTransId="{D7DB31F3-D841-43FA-B544-89E70939622C}"/>
    <dgm:cxn modelId="{FF0404D9-A740-49A3-AAA6-4ADD246CAE09}" type="presOf" srcId="{A0547E17-5584-40C1-8265-5B3440B6B026}" destId="{26754E00-2D11-4D4C-A66A-4BB71F5A8594}" srcOrd="0" destOrd="0" presId="urn:microsoft.com/office/officeart/2005/8/layout/cycle6"/>
    <dgm:cxn modelId="{6361A3FB-B783-472C-AEFA-0869607DD280}" type="presOf" srcId="{8B480E80-28B2-46FD-859D-5165F4936618}" destId="{6494A52E-CBC0-4264-A137-24DC0B8699AD}" srcOrd="0" destOrd="0" presId="urn:microsoft.com/office/officeart/2005/8/layout/cycle6"/>
    <dgm:cxn modelId="{6C0779D5-A419-4782-A259-05EFD6C56B52}" type="presOf" srcId="{D7DB31F3-D841-43FA-B544-89E70939622C}" destId="{3719CB38-B70C-41A7-BDBB-ADD65AB6E561}" srcOrd="0" destOrd="0" presId="urn:microsoft.com/office/officeart/2005/8/layout/cycle6"/>
    <dgm:cxn modelId="{A9D1572B-30DD-4ECD-9268-A9E88DB8043D}" type="presOf" srcId="{C41B846D-84EB-4857-9086-2A1478C70A37}" destId="{ABF24C8C-5C3B-4D2E-AD58-B930EB7C0568}" srcOrd="0" destOrd="0" presId="urn:microsoft.com/office/officeart/2005/8/layout/cycle6"/>
    <dgm:cxn modelId="{3C010CB5-6641-4D83-9259-02F6437FFE6A}" type="presParOf" srcId="{C3F0EC9E-BB86-4309-944F-FF4EDE7A3DA4}" destId="{17A8D5A4-13BB-481A-9FA7-7721F16970D3}" srcOrd="0" destOrd="0" presId="urn:microsoft.com/office/officeart/2005/8/layout/cycle6"/>
    <dgm:cxn modelId="{B2735057-DC1C-4499-AEA7-B35B6868A6C5}" type="presParOf" srcId="{C3F0EC9E-BB86-4309-944F-FF4EDE7A3DA4}" destId="{CEA2AA69-4333-4E41-A32B-BC7B3E72A065}" srcOrd="1" destOrd="0" presId="urn:microsoft.com/office/officeart/2005/8/layout/cycle6"/>
    <dgm:cxn modelId="{7F346998-EBFF-4FED-8174-B66DEC6A2B0D}" type="presParOf" srcId="{C3F0EC9E-BB86-4309-944F-FF4EDE7A3DA4}" destId="{26754E00-2D11-4D4C-A66A-4BB71F5A8594}" srcOrd="2" destOrd="0" presId="urn:microsoft.com/office/officeart/2005/8/layout/cycle6"/>
    <dgm:cxn modelId="{D9D5F0CA-91A3-4F5E-9A0D-5C152257A28C}" type="presParOf" srcId="{C3F0EC9E-BB86-4309-944F-FF4EDE7A3DA4}" destId="{A60D6168-5D12-47F3-AE68-08B01658A5FC}" srcOrd="3" destOrd="0" presId="urn:microsoft.com/office/officeart/2005/8/layout/cycle6"/>
    <dgm:cxn modelId="{1B272418-2F85-41A1-B7D3-A55B9C284DFC}" type="presParOf" srcId="{C3F0EC9E-BB86-4309-944F-FF4EDE7A3DA4}" destId="{F0E394EF-E631-4645-8248-236D405F2D02}" srcOrd="4" destOrd="0" presId="urn:microsoft.com/office/officeart/2005/8/layout/cycle6"/>
    <dgm:cxn modelId="{4AE58CE6-130F-4779-8CC0-0C52AF925D68}" type="presParOf" srcId="{C3F0EC9E-BB86-4309-944F-FF4EDE7A3DA4}" destId="{589845A4-5F61-4DCB-842F-17ADBB5A5945}" srcOrd="5" destOrd="0" presId="urn:microsoft.com/office/officeart/2005/8/layout/cycle6"/>
    <dgm:cxn modelId="{8458157E-2080-4E4D-86E3-ED9DC46A9601}" type="presParOf" srcId="{C3F0EC9E-BB86-4309-944F-FF4EDE7A3DA4}" destId="{ABF24C8C-5C3B-4D2E-AD58-B930EB7C0568}" srcOrd="6" destOrd="0" presId="urn:microsoft.com/office/officeart/2005/8/layout/cycle6"/>
    <dgm:cxn modelId="{A95BD8D4-D556-4547-A0AE-C689C70E8F07}" type="presParOf" srcId="{C3F0EC9E-BB86-4309-944F-FF4EDE7A3DA4}" destId="{D138A8C8-CDB2-456D-AF28-AE6C0C25B673}" srcOrd="7" destOrd="0" presId="urn:microsoft.com/office/officeart/2005/8/layout/cycle6"/>
    <dgm:cxn modelId="{FC0EB3EA-EFD3-4813-8810-52F136B1102C}" type="presParOf" srcId="{C3F0EC9E-BB86-4309-944F-FF4EDE7A3DA4}" destId="{6494A52E-CBC0-4264-A137-24DC0B8699AD}" srcOrd="8" destOrd="0" presId="urn:microsoft.com/office/officeart/2005/8/layout/cycle6"/>
    <dgm:cxn modelId="{BD8A8613-EBB4-476A-B24B-4CA29FDCCB56}" type="presParOf" srcId="{C3F0EC9E-BB86-4309-944F-FF4EDE7A3DA4}" destId="{2A527180-ADF0-4A3D-9457-89F9B92D6B74}" srcOrd="9" destOrd="0" presId="urn:microsoft.com/office/officeart/2005/8/layout/cycle6"/>
    <dgm:cxn modelId="{DCEB0F03-45C1-47B8-8140-12EDBEEEAF91}" type="presParOf" srcId="{C3F0EC9E-BB86-4309-944F-FF4EDE7A3DA4}" destId="{9187F825-E0D5-4691-A55A-BD0A615E13DD}" srcOrd="10" destOrd="0" presId="urn:microsoft.com/office/officeart/2005/8/layout/cycle6"/>
    <dgm:cxn modelId="{6378A1CC-3C0C-4AB3-B955-B5675FDD1566}" type="presParOf" srcId="{C3F0EC9E-BB86-4309-944F-FF4EDE7A3DA4}" destId="{CCFE77B9-AA9A-46A8-BC61-AE0E08F863CA}" srcOrd="11" destOrd="0" presId="urn:microsoft.com/office/officeart/2005/8/layout/cycle6"/>
    <dgm:cxn modelId="{673736B7-0751-4AFD-9957-2AE7E54F8831}" type="presParOf" srcId="{C3F0EC9E-BB86-4309-944F-FF4EDE7A3DA4}" destId="{A3B337BB-7368-4BC8-B29D-D6FE93823D1F}" srcOrd="12" destOrd="0" presId="urn:microsoft.com/office/officeart/2005/8/layout/cycle6"/>
    <dgm:cxn modelId="{881A15DA-FDFF-4EF2-BFC6-B89675503C80}" type="presParOf" srcId="{C3F0EC9E-BB86-4309-944F-FF4EDE7A3DA4}" destId="{8A05C6CE-7D7A-4036-9DF0-C38F9C6ADBA5}" srcOrd="13" destOrd="0" presId="urn:microsoft.com/office/officeart/2005/8/layout/cycle6"/>
    <dgm:cxn modelId="{F670A5B0-3FDF-4742-873F-0A87531884EE}" type="presParOf" srcId="{C3F0EC9E-BB86-4309-944F-FF4EDE7A3DA4}" destId="{3719CB38-B70C-41A7-BDBB-ADD65AB6E561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D5A4-13BB-481A-9FA7-7721F16970D3}">
      <dsp:nvSpPr>
        <dsp:cNvPr id="0" name=""/>
        <dsp:cNvSpPr/>
      </dsp:nvSpPr>
      <dsp:spPr>
        <a:xfrm>
          <a:off x="3240360" y="4"/>
          <a:ext cx="2191005" cy="1424153"/>
        </a:xfrm>
        <a:prstGeom prst="roundRect">
          <a:avLst/>
        </a:prstGeom>
        <a:solidFill>
          <a:srgbClr val="A52B59">
            <a:alpha val="98824"/>
          </a:srgb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tx1"/>
              </a:solidFill>
              <a:latin typeface="+mj-lt"/>
            </a:rPr>
            <a:t>БЕЛКИ</a:t>
          </a:r>
          <a:endParaRPr lang="ru-RU" sz="2800" b="1" kern="1200" dirty="0">
            <a:solidFill>
              <a:schemeClr val="tx1"/>
            </a:solidFill>
            <a:latin typeface="+mj-lt"/>
          </a:endParaRPr>
        </a:p>
      </dsp:txBody>
      <dsp:txXfrm>
        <a:off x="3309881" y="69525"/>
        <a:ext cx="2051963" cy="1285111"/>
      </dsp:txXfrm>
    </dsp:sp>
    <dsp:sp modelId="{26754E00-2D11-4D4C-A66A-4BB71F5A8594}">
      <dsp:nvSpPr>
        <dsp:cNvPr id="0" name=""/>
        <dsp:cNvSpPr/>
      </dsp:nvSpPr>
      <dsp:spPr>
        <a:xfrm>
          <a:off x="1509220" y="710360"/>
          <a:ext cx="5687790" cy="5687790"/>
        </a:xfrm>
        <a:custGeom>
          <a:avLst/>
          <a:gdLst/>
          <a:ahLst/>
          <a:cxnLst/>
          <a:rect l="0" t="0" r="0" b="0"/>
          <a:pathLst>
            <a:path>
              <a:moveTo>
                <a:pt x="3937438" y="218651"/>
              </a:moveTo>
              <a:arcTo wR="2843895" hR="2843895" stAng="17556847" swAng="19895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D6168-5D12-47F3-AE68-08B01658A5FC}">
      <dsp:nvSpPr>
        <dsp:cNvPr id="0" name=""/>
        <dsp:cNvSpPr/>
      </dsp:nvSpPr>
      <dsp:spPr>
        <a:xfrm>
          <a:off x="5965686" y="1968369"/>
          <a:ext cx="2191005" cy="142415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+mj-lt"/>
            </a:rPr>
            <a:t>УГЛЕ-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+mj-lt"/>
            </a:rPr>
            <a:t>ВОДЫ</a:t>
          </a:r>
          <a:endParaRPr lang="ru-RU" sz="2400" b="1" kern="1200" dirty="0" smtClean="0">
            <a:solidFill>
              <a:schemeClr val="tx1"/>
            </a:solidFill>
            <a:latin typeface="+mj-lt"/>
          </a:endParaRPr>
        </a:p>
      </dsp:txBody>
      <dsp:txXfrm>
        <a:off x="6035207" y="2037890"/>
        <a:ext cx="2051963" cy="1285111"/>
      </dsp:txXfrm>
    </dsp:sp>
    <dsp:sp modelId="{589845A4-5F61-4DCB-842F-17ADBB5A5945}">
      <dsp:nvSpPr>
        <dsp:cNvPr id="0" name=""/>
        <dsp:cNvSpPr/>
      </dsp:nvSpPr>
      <dsp:spPr>
        <a:xfrm>
          <a:off x="1512588" y="715362"/>
          <a:ext cx="5687790" cy="5687790"/>
        </a:xfrm>
        <a:custGeom>
          <a:avLst/>
          <a:gdLst/>
          <a:ahLst/>
          <a:cxnLst/>
          <a:rect l="0" t="0" r="0" b="0"/>
          <a:pathLst>
            <a:path>
              <a:moveTo>
                <a:pt x="5683907" y="2695331"/>
              </a:moveTo>
              <a:arcTo wR="2843895" hR="2843895" stAng="21420331" swAng="2195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24C8C-5C3B-4D2E-AD58-B930EB7C0568}">
      <dsp:nvSpPr>
        <dsp:cNvPr id="0" name=""/>
        <dsp:cNvSpPr/>
      </dsp:nvSpPr>
      <dsp:spPr>
        <a:xfrm>
          <a:off x="4932581" y="5147941"/>
          <a:ext cx="2191005" cy="14241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+mj-lt"/>
            </a:rPr>
            <a:t>ВИТА-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+mj-lt"/>
            </a:rPr>
            <a:t>МИНЫ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5002102" y="5217462"/>
        <a:ext cx="2051963" cy="1285111"/>
      </dsp:txXfrm>
    </dsp:sp>
    <dsp:sp modelId="{6494A52E-CBC0-4264-A137-24DC0B8699AD}">
      <dsp:nvSpPr>
        <dsp:cNvPr id="0" name=""/>
        <dsp:cNvSpPr/>
      </dsp:nvSpPr>
      <dsp:spPr>
        <a:xfrm>
          <a:off x="1512588" y="715362"/>
          <a:ext cx="5687790" cy="5687790"/>
        </a:xfrm>
        <a:custGeom>
          <a:avLst/>
          <a:gdLst/>
          <a:ahLst/>
          <a:cxnLst/>
          <a:rect l="0" t="0" r="0" b="0"/>
          <a:pathLst>
            <a:path>
              <a:moveTo>
                <a:pt x="3408704" y="5631139"/>
              </a:moveTo>
              <a:arcTo wR="2843895" hR="2843895" stAng="4712679" swAng="13746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27180-ADF0-4A3D-9457-89F9B92D6B74}">
      <dsp:nvSpPr>
        <dsp:cNvPr id="0" name=""/>
        <dsp:cNvSpPr/>
      </dsp:nvSpPr>
      <dsp:spPr>
        <a:xfrm>
          <a:off x="1589381" y="5147941"/>
          <a:ext cx="2191005" cy="142415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МИН. ВЕЩЕСТВА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658902" y="5217462"/>
        <a:ext cx="2051963" cy="1285111"/>
      </dsp:txXfrm>
    </dsp:sp>
    <dsp:sp modelId="{CCFE77B9-AA9A-46A8-BC61-AE0E08F863CA}">
      <dsp:nvSpPr>
        <dsp:cNvPr id="0" name=""/>
        <dsp:cNvSpPr/>
      </dsp:nvSpPr>
      <dsp:spPr>
        <a:xfrm>
          <a:off x="1512588" y="715362"/>
          <a:ext cx="5687790" cy="5687790"/>
        </a:xfrm>
        <a:custGeom>
          <a:avLst/>
          <a:gdLst/>
          <a:ahLst/>
          <a:cxnLst/>
          <a:rect l="0" t="0" r="0" b="0"/>
          <a:pathLst>
            <a:path>
              <a:moveTo>
                <a:pt x="475000" y="4417451"/>
              </a:moveTo>
              <a:arcTo wR="2843895" hR="2843895" stAng="8784336" swAng="2195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337BB-7368-4BC8-B29D-D6FE93823D1F}">
      <dsp:nvSpPr>
        <dsp:cNvPr id="0" name=""/>
        <dsp:cNvSpPr/>
      </dsp:nvSpPr>
      <dsp:spPr>
        <a:xfrm>
          <a:off x="556276" y="1968369"/>
          <a:ext cx="2191005" cy="142415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+mj-lt"/>
            </a:rPr>
            <a:t>ЖИРЫ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625797" y="2037890"/>
        <a:ext cx="2051963" cy="1285111"/>
      </dsp:txXfrm>
    </dsp:sp>
    <dsp:sp modelId="{3719CB38-B70C-41A7-BDBB-ADD65AB6E561}">
      <dsp:nvSpPr>
        <dsp:cNvPr id="0" name=""/>
        <dsp:cNvSpPr/>
      </dsp:nvSpPr>
      <dsp:spPr>
        <a:xfrm>
          <a:off x="1516037" y="710240"/>
          <a:ext cx="5687790" cy="5687790"/>
        </a:xfrm>
        <a:custGeom>
          <a:avLst/>
          <a:gdLst/>
          <a:ahLst/>
          <a:cxnLst/>
          <a:rect l="0" t="0" r="0" b="0"/>
          <a:pathLst>
            <a:path>
              <a:moveTo>
                <a:pt x="492182" y="1244774"/>
              </a:moveTo>
              <a:arcTo wR="2843895" hR="2843895" stAng="12852899" swAng="1936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8AB4-D01A-408E-BAA5-BB76A558951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F9FD-C23C-489F-8E20-23E5DC7BE8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5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F9FD-C23C-489F-8E20-23E5DC7BE86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F9FD-C23C-489F-8E20-23E5DC7BE86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F98E40-E450-4AB1-B338-BD97DAAC01FD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31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ГБОУ </a:t>
            </a:r>
            <a:r>
              <a:rPr lang="ru-RU" sz="2000" dirty="0" smtClean="0">
                <a:solidFill>
                  <a:schemeClr val="tx1"/>
                </a:solidFill>
              </a:rPr>
              <a:t>ЛО «</a:t>
            </a:r>
            <a:r>
              <a:rPr lang="ru-RU" sz="2000" dirty="0" err="1" smtClean="0">
                <a:solidFill>
                  <a:schemeClr val="tx1"/>
                </a:solidFill>
              </a:rPr>
              <a:t>Мгинская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школ-интернат для детей с нарушениями зрения»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«ЗДОРОВЫЙ ДУХ – </a:t>
            </a:r>
            <a:r>
              <a:rPr lang="ru-RU" sz="3600" b="1" dirty="0" smtClean="0">
                <a:solidFill>
                  <a:schemeClr val="tx1"/>
                </a:solidFill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</a:rPr>
              <a:t>ЗДОРОВОМ ТЕЛЕ»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картинки\60538616_1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392488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844824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+mj-lt"/>
              </a:rPr>
              <a:t>1. Баланс в питании =  здоровый организм.</a:t>
            </a:r>
          </a:p>
          <a:p>
            <a:r>
              <a:rPr lang="ru-RU" sz="3000" dirty="0" smtClean="0">
                <a:latin typeface="+mj-lt"/>
              </a:rPr>
              <a:t>2. О пользе супа.</a:t>
            </a:r>
          </a:p>
          <a:p>
            <a:r>
              <a:rPr lang="ru-RU" sz="3000" dirty="0" smtClean="0">
                <a:latin typeface="+mj-lt"/>
              </a:rPr>
              <a:t>3. Рейтинг самых      вредных продуктов.</a:t>
            </a:r>
          </a:p>
          <a:p>
            <a:r>
              <a:rPr lang="ru-RU" sz="3000" dirty="0" smtClean="0">
                <a:latin typeface="+mj-lt"/>
              </a:rPr>
              <a:t>4. Викторина.</a:t>
            </a:r>
          </a:p>
          <a:p>
            <a:r>
              <a:rPr lang="ru-RU" sz="2000" dirty="0" smtClean="0"/>
              <a:t>         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latin typeface="+mj-lt"/>
              </a:rPr>
              <a:t>Составила:</a:t>
            </a:r>
          </a:p>
          <a:p>
            <a:r>
              <a:rPr lang="ru-RU" sz="2000" dirty="0" smtClean="0">
                <a:latin typeface="+mj-lt"/>
              </a:rPr>
              <a:t>          Педагог-психолог</a:t>
            </a:r>
          </a:p>
          <a:p>
            <a:r>
              <a:rPr lang="ru-RU" sz="2000" dirty="0" smtClean="0">
                <a:latin typeface="+mj-lt"/>
              </a:rPr>
              <a:t>          </a:t>
            </a:r>
            <a:r>
              <a:rPr lang="ru-RU" sz="2000" dirty="0" err="1" smtClean="0">
                <a:latin typeface="+mj-lt"/>
              </a:rPr>
              <a:t>О.Ю.Науменко</a:t>
            </a:r>
            <a:endParaRPr lang="ru-RU" sz="2000" dirty="0">
              <a:latin typeface="+mj-lt"/>
            </a:endParaRPr>
          </a:p>
        </p:txBody>
      </p:sp>
      <p:pic>
        <p:nvPicPr>
          <p:cNvPr id="3" name="Picture 2" descr="G: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73432"/>
            <a:ext cx="1440160" cy="11421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+mj-lt"/>
              </a:rPr>
              <a:t>Необходимы человеку и </a:t>
            </a:r>
            <a:r>
              <a:rPr lang="ru-RU" b="1" dirty="0" smtClean="0">
                <a:latin typeface="+mj-lt"/>
              </a:rPr>
              <a:t>минеральные вещества. </a:t>
            </a:r>
            <a:r>
              <a:rPr lang="ru-RU" dirty="0" smtClean="0">
                <a:latin typeface="+mj-lt"/>
              </a:rPr>
              <a:t>Эти вещества можно встретить в сливочном и растительном масле, яйцах, молоке и молочных продуктах, фруктах и овощах, а также в свежей зелени.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D:\картинки\tradeboardNTrwF0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2736304" cy="1800200"/>
          </a:xfrm>
          <a:prstGeom prst="rect">
            <a:avLst/>
          </a:prstGeom>
          <a:noFill/>
        </p:spPr>
      </p:pic>
      <p:pic>
        <p:nvPicPr>
          <p:cNvPr id="1030" name="Picture 6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376263" cy="1800200"/>
          </a:xfrm>
          <a:prstGeom prst="rect">
            <a:avLst/>
          </a:prstGeom>
          <a:noFill/>
        </p:spPr>
      </p:pic>
      <p:pic>
        <p:nvPicPr>
          <p:cNvPr id="2" name="Picture 2" descr="D:\картинки\392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8628">
            <a:off x="477643" y="3217405"/>
            <a:ext cx="3056255" cy="3162040"/>
          </a:xfrm>
          <a:prstGeom prst="rect">
            <a:avLst/>
          </a:prstGeom>
          <a:noFill/>
        </p:spPr>
      </p:pic>
      <p:pic>
        <p:nvPicPr>
          <p:cNvPr id="15362" name="Picture 2" descr="G: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410445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+mj-lt"/>
              </a:rPr>
              <a:t>Больше всего витаминов в овощах и фруктах, поэтому они ежедневно должны присутствовать в нашем рационе.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D:\картинки\22e9b742c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8728">
            <a:off x="548879" y="1870363"/>
            <a:ext cx="4572226" cy="4309837"/>
          </a:xfrm>
          <a:prstGeom prst="rect">
            <a:avLst/>
          </a:prstGeom>
          <a:noFill/>
        </p:spPr>
      </p:pic>
      <p:pic>
        <p:nvPicPr>
          <p:cNvPr id="4" name="Picture 9" descr="20080616_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20"/>
          <a:stretch>
            <a:fillRect/>
          </a:stretch>
        </p:blipFill>
        <p:spPr>
          <a:xfrm>
            <a:off x="4857750" y="1412775"/>
            <a:ext cx="3643313" cy="2448273"/>
          </a:xfrm>
          <a:prstGeom prst="rect">
            <a:avLst/>
          </a:prstGeom>
        </p:spPr>
      </p:pic>
      <p:pic>
        <p:nvPicPr>
          <p:cNvPr id="5" name="Picture 2" descr="C:\Documents and Settings\Влад\Рабочий стол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2738" y="4005064"/>
            <a:ext cx="3219450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 чего состоит наш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рацион питания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7" name="Picture 3" descr="G:\f6e8369796788761f4b98feef9a8ab37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2" cy="5400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Пирамида питания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kaloriinost_pitaniy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764705"/>
            <a:ext cx="7344816" cy="5503540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 – е блюдо </a:t>
            </a:r>
            <a:br>
              <a:rPr lang="ru-RU" dirty="0" smtClean="0"/>
            </a:br>
            <a:r>
              <a:rPr lang="ru-RU" dirty="0" smtClean="0"/>
              <a:t>на вашем столе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txBody>
          <a:bodyPr>
            <a:normAutofit fontScale="25000" lnSpcReduction="20000"/>
          </a:bodyPr>
          <a:lstStyle/>
          <a:p>
            <a:r>
              <a:rPr lang="ru-RU" sz="21600" b="1" dirty="0" smtClean="0"/>
              <a:t>СУПЧИК</a:t>
            </a:r>
            <a:r>
              <a:rPr lang="ru-RU" sz="12300" b="1" dirty="0" smtClean="0"/>
              <a:t> </a:t>
            </a:r>
          </a:p>
          <a:p>
            <a:r>
              <a:rPr lang="ru-RU" sz="16000" b="1" dirty="0" smtClean="0"/>
              <a:t>горячий !</a:t>
            </a:r>
          </a:p>
          <a:p>
            <a:r>
              <a:rPr lang="ru-RU" sz="18500" i="1" dirty="0" smtClean="0"/>
              <a:t>Съел и тепло </a:t>
            </a:r>
          </a:p>
          <a:p>
            <a:r>
              <a:rPr lang="ru-RU" sz="18500" i="1" dirty="0" smtClean="0"/>
              <a:t>на душе!</a:t>
            </a:r>
          </a:p>
          <a:p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4099" name="Picture 3" descr="G:\67259122_eba6f5e611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176463" cy="3744416"/>
          </a:xfrm>
          <a:prstGeom prst="rect">
            <a:avLst/>
          </a:prstGeom>
          <a:noFill/>
        </p:spPr>
      </p:pic>
      <p:pic>
        <p:nvPicPr>
          <p:cNvPr id="4100" name="Picture 4" descr="G: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672407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660033"/>
                </a:solidFill>
              </a:rPr>
              <a:t>Обязательно ли детям</a:t>
            </a:r>
            <a:br>
              <a:rPr lang="ru-RU" sz="3600" b="1" i="1" dirty="0" smtClean="0">
                <a:solidFill>
                  <a:srgbClr val="660033"/>
                </a:solidFill>
              </a:rPr>
            </a:br>
            <a:r>
              <a:rPr lang="ru-RU" sz="3600" b="1" i="1" dirty="0" smtClean="0">
                <a:solidFill>
                  <a:srgbClr val="660033"/>
                </a:solidFill>
              </a:rPr>
              <a:t> есть первые блюда? </a:t>
            </a:r>
            <a:br>
              <a:rPr lang="ru-RU" sz="3600" b="1" i="1" dirty="0" smtClean="0">
                <a:solidFill>
                  <a:srgbClr val="660033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752528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400" b="1" dirty="0" smtClean="0">
                <a:latin typeface="+mj-lt"/>
              </a:rPr>
              <a:t>Употребление только второго блюда не вызывает достаточного отделения желудочного сока, пища долгое время задерживается в пищеварительном тракте и подвергается брожению. раздражает слизистую оболочку. </a:t>
            </a:r>
            <a:endParaRPr lang="ru-RU" sz="2400" dirty="0">
              <a:latin typeface="+mj-lt"/>
            </a:endParaRPr>
          </a:p>
        </p:txBody>
      </p:sp>
      <p:pic>
        <p:nvPicPr>
          <p:cNvPr id="3075" name="Picture 3" descr="G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766" y="1196752"/>
            <a:ext cx="3706698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41766" y="4509120"/>
            <a:ext cx="3922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С течением времени такое неправильное питание приводит к болезням желудка и кишечника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4099" name="Picture 3" descr="G: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2722612" cy="27556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1место - </a:t>
            </a:r>
            <a:r>
              <a:rPr lang="ru-RU" b="1" dirty="0" smtClean="0">
                <a:solidFill>
                  <a:schemeClr val="tx1"/>
                </a:solidFill>
              </a:rPr>
              <a:t>овощные супы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G: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9"/>
            <a:ext cx="8208912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место – </a:t>
            </a:r>
            <a:r>
              <a:rPr lang="ru-RU" b="1" dirty="0" smtClean="0">
                <a:solidFill>
                  <a:schemeClr val="tx1"/>
                </a:solidFill>
              </a:rPr>
              <a:t>молочные супы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5213" r="3286" b="4024"/>
          <a:stretch/>
        </p:blipFill>
        <p:spPr>
          <a:xfrm>
            <a:off x="1403648" y="1052736"/>
            <a:ext cx="6222011" cy="4995909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место – </a:t>
            </a:r>
            <a:r>
              <a:rPr lang="ru-RU" b="1" dirty="0" smtClean="0">
                <a:solidFill>
                  <a:schemeClr val="tx1"/>
                </a:solidFill>
              </a:rPr>
              <a:t>уха и рыбные супы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03264" cy="5127848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660033"/>
                </a:solidFill>
              </a:rPr>
              <a:t>В чем польза супа ?</a:t>
            </a:r>
            <a:br>
              <a:rPr lang="ru-RU" b="1" i="1" dirty="0" smtClean="0">
                <a:solidFill>
                  <a:srgbClr val="66003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3500" b="1" dirty="0" smtClean="0"/>
          </a:p>
          <a:p>
            <a:pPr algn="ctr">
              <a:buNone/>
            </a:pPr>
            <a:endParaRPr lang="ru-RU" sz="3500" b="1" dirty="0" smtClean="0"/>
          </a:p>
          <a:p>
            <a:pPr algn="ctr">
              <a:buNone/>
            </a:pPr>
            <a:endParaRPr lang="ru-RU" sz="3500" b="1" dirty="0" smtClean="0"/>
          </a:p>
          <a:p>
            <a:pPr algn="ctr">
              <a:buNone/>
            </a:pPr>
            <a:endParaRPr lang="ru-RU" sz="3500" b="1" dirty="0" smtClean="0"/>
          </a:p>
          <a:p>
            <a:pPr algn="ctr">
              <a:buNone/>
            </a:pPr>
            <a:r>
              <a:rPr lang="ru-RU" sz="3500" b="1" dirty="0" smtClean="0">
                <a:latin typeface="+mj-lt"/>
              </a:rPr>
              <a:t>Польза супа № 1:</a:t>
            </a:r>
            <a:r>
              <a:rPr lang="ru-RU" sz="3500" dirty="0" smtClean="0">
                <a:latin typeface="+mj-lt"/>
              </a:rPr>
              <a:t> </a:t>
            </a:r>
          </a:p>
          <a:p>
            <a:pPr algn="just">
              <a:buNone/>
            </a:pPr>
            <a:r>
              <a:rPr lang="ru-RU" sz="3600" b="1" dirty="0" smtClean="0">
                <a:latin typeface="+mj-lt"/>
              </a:rPr>
              <a:t>   </a:t>
            </a:r>
            <a:r>
              <a:rPr lang="ru-RU" sz="3600" dirty="0" smtClean="0">
                <a:latin typeface="+mj-lt"/>
              </a:rPr>
              <a:t>Супы незаменимы при проблемах с желудком и кишечником (гастритах, язвах, колитах). Они </a:t>
            </a:r>
            <a:r>
              <a:rPr lang="ru-RU" sz="3600" b="1" dirty="0" smtClean="0">
                <a:latin typeface="+mj-lt"/>
              </a:rPr>
              <a:t>способствуют выделению желудочного сока, </a:t>
            </a:r>
            <a:r>
              <a:rPr lang="ru-RU" sz="3600" dirty="0" smtClean="0">
                <a:latin typeface="+mj-lt"/>
              </a:rPr>
              <a:t>что помогает усвоиться второму блюду.</a:t>
            </a:r>
            <a:endParaRPr lang="ru-RU" sz="3600" dirty="0">
              <a:latin typeface="+mj-lt"/>
            </a:endParaRPr>
          </a:p>
        </p:txBody>
      </p:sp>
      <p:pic>
        <p:nvPicPr>
          <p:cNvPr id="5122" name="Picture 2" descr="G: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672408" cy="2880320"/>
          </a:xfrm>
          <a:prstGeom prst="rect">
            <a:avLst/>
          </a:prstGeom>
          <a:noFill/>
        </p:spPr>
      </p:pic>
      <p:pic>
        <p:nvPicPr>
          <p:cNvPr id="5124" name="Picture 4" descr="G: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764704"/>
            <a:ext cx="4104455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+mj-lt"/>
              </a:rPr>
              <a:t>Питание человека должно быть полноценным</a:t>
            </a:r>
          </a:p>
          <a:p>
            <a:pPr algn="ctr">
              <a:buNone/>
            </a:pPr>
            <a:r>
              <a:rPr lang="ru-RU" sz="4400" dirty="0" smtClean="0">
                <a:latin typeface="+mj-lt"/>
              </a:rPr>
              <a:t> и сбалансированным</a:t>
            </a:r>
            <a:r>
              <a:rPr lang="ru-RU" sz="2800" dirty="0" smtClean="0">
                <a:latin typeface="+mj-lt"/>
              </a:rPr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9552" y="5373216"/>
            <a:ext cx="8229600" cy="11521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В пище должно содержаться  определенное количество полезных веществ: белков, жиров, углеводов, витаминов и минеральных веществ.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958619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5754216" cy="40276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660033"/>
                </a:solidFill>
              </a:rPr>
              <a:t>Польза супа №2:</a:t>
            </a:r>
            <a:br>
              <a:rPr lang="ru-RU" sz="4800" b="1" i="1" dirty="0" smtClean="0">
                <a:solidFill>
                  <a:srgbClr val="66003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8083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    </a:t>
            </a:r>
            <a:r>
              <a:rPr lang="ru-RU" sz="3600" dirty="0" smtClean="0">
                <a:latin typeface="+mj-lt"/>
              </a:rPr>
              <a:t>Суп, при низкой калорийности обладает большим объемом, что способствует быстрому </a:t>
            </a:r>
            <a:r>
              <a:rPr lang="ru-RU" sz="3600" b="1" dirty="0" smtClean="0">
                <a:latin typeface="+mj-lt"/>
              </a:rPr>
              <a:t>наступлению ощущения сытости.</a:t>
            </a:r>
          </a:p>
          <a:p>
            <a:pPr algn="just">
              <a:buNone/>
            </a:pPr>
            <a:r>
              <a:rPr lang="ru-RU" sz="3600" dirty="0" smtClean="0">
                <a:latin typeface="+mj-lt"/>
              </a:rPr>
              <a:t>   </a:t>
            </a:r>
            <a:endParaRPr lang="ru-RU" sz="3600" dirty="0">
              <a:latin typeface="+mj-lt"/>
            </a:endParaRPr>
          </a:p>
        </p:txBody>
      </p:sp>
      <p:pic>
        <p:nvPicPr>
          <p:cNvPr id="6147" name="Picture 3" descr="G: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3891671" cy="3835886"/>
          </a:xfrm>
          <a:prstGeom prst="rect">
            <a:avLst/>
          </a:prstGeom>
          <a:noFill/>
        </p:spPr>
      </p:pic>
      <p:pic>
        <p:nvPicPr>
          <p:cNvPr id="6148" name="Picture 4" descr="G:\1358184947_df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780928"/>
            <a:ext cx="439248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660033"/>
                </a:solidFill>
              </a:rPr>
              <a:t>Польза супа №3:</a:t>
            </a:r>
            <a:br>
              <a:rPr lang="ru-RU" b="1" i="1" dirty="0" smtClean="0">
                <a:solidFill>
                  <a:srgbClr val="66003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8352928" cy="25649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</a:t>
            </a:r>
            <a:r>
              <a:rPr lang="ru-RU" sz="4000" dirty="0" smtClean="0">
                <a:latin typeface="+mj-lt"/>
              </a:rPr>
              <a:t>Суп полезен поскольку </a:t>
            </a:r>
            <a:r>
              <a:rPr lang="ru-RU" sz="4000" b="1" dirty="0" smtClean="0">
                <a:latin typeface="+mj-lt"/>
              </a:rPr>
              <a:t>содержит много полезных, легко усваиваемых  человеком веществ.</a:t>
            </a:r>
            <a:endParaRPr lang="ru-RU" sz="4000" dirty="0">
              <a:latin typeface="+mj-lt"/>
            </a:endParaRPr>
          </a:p>
        </p:txBody>
      </p:sp>
      <p:pic>
        <p:nvPicPr>
          <p:cNvPr id="7170" name="Picture 2" descr="G: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248472" cy="3384376"/>
          </a:xfrm>
          <a:prstGeom prst="rect">
            <a:avLst/>
          </a:prstGeom>
          <a:noFill/>
        </p:spPr>
      </p:pic>
      <p:pic>
        <p:nvPicPr>
          <p:cNvPr id="7173" name="Picture 5" descr="G:\1275457790_gigiena-detej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03244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Красиво, вкусно,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А ПОЛЕЗНО ЛИ?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РЕЙТИНГ САМЫХ ВРЕДНЫХ ПРОДУКТОВ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823132" cy="4654749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 место - </a:t>
            </a:r>
            <a:r>
              <a:rPr lang="ru-RU" b="1" dirty="0" smtClean="0">
                <a:solidFill>
                  <a:schemeClr val="tx1"/>
                </a:solidFill>
              </a:rPr>
              <a:t>Пончики, булочки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До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80% - консерванты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самый безобидный компонент  - мука.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4653136"/>
            <a:ext cx="4320480" cy="1944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     </a:t>
            </a:r>
            <a:r>
              <a:rPr lang="ru-RU" sz="2400" b="1" dirty="0" smtClean="0">
                <a:latin typeface="+mj-lt"/>
              </a:rPr>
              <a:t>После употребления пары пончиков показатель сахара в крови увеличивается. Именно такие продукты питания провоцируют развитие сахарного диабета.</a:t>
            </a:r>
          </a:p>
          <a:p>
            <a:endParaRPr lang="ru-RU" dirty="0"/>
          </a:p>
        </p:txBody>
      </p:sp>
      <p:pic>
        <p:nvPicPr>
          <p:cNvPr id="5" name="Содержимое 3" descr="4a157cbcee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1044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_Not__s_II_by_angelinthedar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7"/>
            <a:ext cx="4320480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 место – </a:t>
            </a:r>
            <a:r>
              <a:rPr lang="ru-RU" b="1" dirty="0" smtClean="0">
                <a:solidFill>
                  <a:schemeClr val="tx1"/>
                </a:solidFill>
              </a:rPr>
              <a:t>Готовые супы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33843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+mj-lt"/>
              </a:rPr>
              <a:t>Готовые супы это полуфабрикаты с </a:t>
            </a:r>
            <a:r>
              <a:rPr lang="ru-RU" sz="2800" b="1" dirty="0" smtClean="0">
                <a:latin typeface="+mj-lt"/>
              </a:rPr>
              <a:t>высоким содержанием соли и усилителей вкуса</a:t>
            </a:r>
            <a:r>
              <a:rPr lang="ru-RU" sz="2800" dirty="0" smtClean="0">
                <a:latin typeface="+mj-lt"/>
              </a:rPr>
              <a:t>. Именно в этом и заключается их опасность. Регулярное их употребление нежелательно, </a:t>
            </a:r>
            <a:r>
              <a:rPr lang="ru-RU" sz="2800" dirty="0" smtClean="0"/>
              <a:t>особенно детям.</a:t>
            </a:r>
          </a:p>
          <a:p>
            <a:endParaRPr lang="ru-RU" dirty="0"/>
          </a:p>
        </p:txBody>
      </p:sp>
      <p:pic>
        <p:nvPicPr>
          <p:cNvPr id="6" name="Содержимое 5" descr="43779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38164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G:\1306413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320480" cy="51125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место – </a:t>
            </a:r>
            <a:r>
              <a:rPr lang="ru-RU" b="1" dirty="0" smtClean="0">
                <a:solidFill>
                  <a:schemeClr val="tx1"/>
                </a:solidFill>
              </a:rPr>
              <a:t>Майонез, кетчуп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076056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+mj-lt"/>
              </a:rPr>
              <a:t>Очень калорийны!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70% это </a:t>
            </a:r>
            <a:r>
              <a:rPr lang="ru-RU" sz="2800" b="1" dirty="0" smtClean="0">
                <a:latin typeface="+mj-lt"/>
              </a:rPr>
              <a:t>трансгенные жиры</a:t>
            </a:r>
            <a:r>
              <a:rPr lang="ru-RU" sz="2800" dirty="0" smtClean="0">
                <a:latin typeface="+mj-lt"/>
              </a:rPr>
              <a:t>, которые вызывают </a:t>
            </a:r>
            <a:r>
              <a:rPr lang="ru-RU" sz="2800" b="1" dirty="0" smtClean="0">
                <a:latin typeface="+mj-lt"/>
              </a:rPr>
              <a:t>раковые заболевания</a:t>
            </a:r>
            <a:r>
              <a:rPr lang="ru-RU" sz="2800" dirty="0" smtClean="0">
                <a:latin typeface="+mj-lt"/>
              </a:rPr>
              <a:t> и </a:t>
            </a:r>
            <a:r>
              <a:rPr lang="ru-RU" sz="2800" b="1" dirty="0" smtClean="0">
                <a:latin typeface="+mj-lt"/>
              </a:rPr>
              <a:t>повышение уровня холестерина</a:t>
            </a:r>
            <a:r>
              <a:rPr lang="ru-RU" sz="2800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ru-RU" sz="2800" b="1" dirty="0" smtClean="0">
                <a:latin typeface="+mj-lt"/>
              </a:rPr>
              <a:t>Майонезы и кетчупы </a:t>
            </a:r>
            <a:r>
              <a:rPr lang="ru-RU" sz="2800" dirty="0" smtClean="0">
                <a:latin typeface="+mj-lt"/>
              </a:rPr>
              <a:t>особенно вредны в </a:t>
            </a:r>
            <a:r>
              <a:rPr lang="ru-RU" sz="2800" b="1" dirty="0" smtClean="0">
                <a:latin typeface="+mj-lt"/>
              </a:rPr>
              <a:t>пластиковых упаковках</a:t>
            </a:r>
            <a:r>
              <a:rPr lang="ru-RU" sz="2800" dirty="0" smtClean="0">
                <a:latin typeface="+mj-lt"/>
              </a:rPr>
              <a:t>. Уксус вступает в реакцию с пластиковой упаковкой и выделяются крайне вредные для здоровья вещества, попадающие в наш организм.</a:t>
            </a:r>
          </a:p>
          <a:p>
            <a:endParaRPr lang="ru-RU" dirty="0"/>
          </a:p>
        </p:txBody>
      </p:sp>
      <p:pic>
        <p:nvPicPr>
          <p:cNvPr id="5" name="Содержимое 4" descr="3781978_f2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G: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528391" cy="25202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 место – </a:t>
            </a:r>
            <a:r>
              <a:rPr lang="ru-RU" b="1" dirty="0" smtClean="0">
                <a:solidFill>
                  <a:schemeClr val="tx1"/>
                </a:solidFill>
              </a:rPr>
              <a:t>Копчёные колбасы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36408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Современные </a:t>
            </a:r>
            <a:r>
              <a:rPr lang="ru-RU" sz="2800" b="1" dirty="0" smtClean="0">
                <a:latin typeface="+mj-lt"/>
              </a:rPr>
              <a:t>колбасы </a:t>
            </a:r>
            <a:r>
              <a:rPr lang="ru-RU" sz="2800" dirty="0" smtClean="0">
                <a:latin typeface="+mj-lt"/>
              </a:rPr>
              <a:t>состоят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из</a:t>
            </a:r>
          </a:p>
          <a:p>
            <a:r>
              <a:rPr lang="ru-RU" sz="2800" dirty="0" smtClean="0">
                <a:latin typeface="+mj-lt"/>
              </a:rPr>
              <a:t> сои,</a:t>
            </a:r>
          </a:p>
          <a:p>
            <a:r>
              <a:rPr lang="ru-RU" sz="2800" dirty="0" smtClean="0">
                <a:latin typeface="+mj-lt"/>
              </a:rPr>
              <a:t> красителей, </a:t>
            </a:r>
          </a:p>
          <a:p>
            <a:r>
              <a:rPr lang="ru-RU" sz="2800" dirty="0" smtClean="0">
                <a:latin typeface="+mj-lt"/>
              </a:rPr>
              <a:t>консервантов, </a:t>
            </a:r>
          </a:p>
          <a:p>
            <a:r>
              <a:rPr lang="ru-RU" sz="2800" dirty="0" smtClean="0">
                <a:latin typeface="+mj-lt"/>
              </a:rPr>
              <a:t>крахмала </a:t>
            </a:r>
          </a:p>
          <a:p>
            <a:r>
              <a:rPr lang="ru-RU" sz="2800" dirty="0" smtClean="0">
                <a:latin typeface="+mj-lt"/>
              </a:rPr>
              <a:t>костей..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   Причём используется </a:t>
            </a:r>
            <a:r>
              <a:rPr lang="ru-RU" sz="2800" b="1" dirty="0" err="1" smtClean="0">
                <a:latin typeface="+mj-lt"/>
              </a:rPr>
              <a:t>генно-модифицированное</a:t>
            </a:r>
            <a:r>
              <a:rPr lang="ru-RU" sz="2800" b="1" dirty="0" smtClean="0">
                <a:latin typeface="+mj-lt"/>
              </a:rPr>
              <a:t> сырьё</a:t>
            </a:r>
            <a:r>
              <a:rPr lang="ru-RU" sz="2800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Один кусочек копчёной колбасы содержит столько </a:t>
            </a:r>
            <a:r>
              <a:rPr lang="ru-RU" sz="2800" b="1" dirty="0" smtClean="0">
                <a:latin typeface="+mj-lt"/>
              </a:rPr>
              <a:t>токсичных фенольных соединений</a:t>
            </a:r>
            <a:r>
              <a:rPr lang="ru-RU" sz="2800" dirty="0" smtClean="0">
                <a:latin typeface="+mj-lt"/>
              </a:rPr>
              <a:t>, сколько человек вдыхает в городе за год! </a:t>
            </a:r>
            <a:endParaRPr lang="ru-RU" dirty="0">
              <a:latin typeface="+mj-lt"/>
            </a:endParaRPr>
          </a:p>
        </p:txBody>
      </p:sp>
      <p:pic>
        <p:nvPicPr>
          <p:cNvPr id="5" name="Содержимое 4" descr="e678325708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3"/>
            <a:ext cx="3466728" cy="424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место – </a:t>
            </a:r>
            <a:r>
              <a:rPr lang="ru-RU" b="1" dirty="0" smtClean="0">
                <a:solidFill>
                  <a:schemeClr val="tx1"/>
                </a:solidFill>
              </a:rPr>
              <a:t>Торты и пирожные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+mj-lt"/>
              </a:rPr>
              <a:t>Очень калорийны! </a:t>
            </a:r>
            <a:r>
              <a:rPr lang="ru-RU" sz="2800" dirty="0" smtClean="0">
                <a:latin typeface="+mj-lt"/>
              </a:rPr>
              <a:t>Содержат: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растительный жир (</a:t>
            </a:r>
            <a:r>
              <a:rPr lang="ru-RU" sz="2800" dirty="0" err="1" smtClean="0">
                <a:latin typeface="+mj-lt"/>
              </a:rPr>
              <a:t>трансгенный</a:t>
            </a:r>
            <a:r>
              <a:rPr lang="ru-RU" sz="2800" dirty="0" smtClean="0">
                <a:latin typeface="+mj-lt"/>
              </a:rPr>
              <a:t>, вызывающий раковые опухоли)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Гарантируют:</a:t>
            </a:r>
          </a:p>
          <a:p>
            <a:r>
              <a:rPr lang="ru-RU" sz="2800" b="1" dirty="0" smtClean="0">
                <a:latin typeface="+mj-lt"/>
              </a:rPr>
              <a:t>нарушение обмена веществ </a:t>
            </a:r>
            <a:r>
              <a:rPr lang="ru-RU" sz="2800" dirty="0" smtClean="0">
                <a:latin typeface="+mj-lt"/>
              </a:rPr>
              <a:t> </a:t>
            </a:r>
          </a:p>
          <a:p>
            <a:r>
              <a:rPr lang="ru-RU" sz="2800" b="1" dirty="0" smtClean="0">
                <a:latin typeface="+mj-lt"/>
              </a:rPr>
              <a:t>лишний вес</a:t>
            </a:r>
            <a:r>
              <a:rPr lang="ru-RU" sz="2800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5" name="Содержимое 3" descr="tab_cake_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9890" b="-244"/>
          <a:stretch>
            <a:fillRect/>
          </a:stretch>
        </p:blipFill>
        <p:spPr>
          <a:xfrm>
            <a:off x="323528" y="1268760"/>
            <a:ext cx="439248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место – </a:t>
            </a:r>
            <a:r>
              <a:rPr lang="ru-RU" b="1" dirty="0" smtClean="0">
                <a:solidFill>
                  <a:schemeClr val="tx1"/>
                </a:solidFill>
              </a:rPr>
              <a:t>Жевательные конфеты, пастила, чупа-чупс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4"/>
            <a:ext cx="3888432" cy="49379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atin typeface="+mj-lt"/>
              </a:rPr>
              <a:t>    Содержат:</a:t>
            </a:r>
          </a:p>
          <a:p>
            <a:r>
              <a:rPr lang="ru-RU" sz="2800" dirty="0" smtClean="0">
                <a:latin typeface="+mj-lt"/>
              </a:rPr>
              <a:t>огромное количество сахара, </a:t>
            </a:r>
          </a:p>
          <a:p>
            <a:r>
              <a:rPr lang="ru-RU" sz="2800" dirty="0" smtClean="0">
                <a:latin typeface="+mj-lt"/>
              </a:rPr>
              <a:t>химические добавки,</a:t>
            </a:r>
          </a:p>
          <a:p>
            <a:r>
              <a:rPr lang="ru-RU" sz="2800" dirty="0" smtClean="0">
                <a:latin typeface="+mj-lt"/>
              </a:rPr>
              <a:t>синтетические красители, </a:t>
            </a:r>
          </a:p>
          <a:p>
            <a:r>
              <a:rPr lang="ru-RU" sz="2800" dirty="0" smtClean="0">
                <a:latin typeface="+mj-lt"/>
              </a:rPr>
              <a:t>заменители и т. д.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Могут спровоцировать </a:t>
            </a:r>
            <a:r>
              <a:rPr lang="ru-RU" sz="2800" b="1" dirty="0" smtClean="0">
                <a:latin typeface="+mj-lt"/>
              </a:rPr>
              <a:t>заболевания желудка и кишечника</a:t>
            </a:r>
            <a:r>
              <a:rPr lang="ru-RU" sz="28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   </a:t>
            </a:r>
            <a:r>
              <a:rPr lang="ru-RU" sz="2800" b="1" dirty="0" smtClean="0">
                <a:latin typeface="+mj-lt"/>
              </a:rPr>
              <a:t>болезни зубов и дёсен</a:t>
            </a:r>
            <a:r>
              <a:rPr lang="ru-RU" sz="2800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5" name="Содержимое 5" descr="16612478_x_c3e2fd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038600" cy="373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6" descr="x_aceb99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941168"/>
            <a:ext cx="34563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место – </a:t>
            </a:r>
            <a:r>
              <a:rPr lang="ru-RU" b="1" dirty="0" smtClean="0">
                <a:solidFill>
                  <a:schemeClr val="tx1"/>
                </a:solidFill>
              </a:rPr>
              <a:t>Фаст-фуд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5" descr="fastfood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42484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7" descr="img_27772185_10684_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08721"/>
            <a:ext cx="4038600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764704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Самая быстрая еда – гамбургеры, беляши, чебуреки, шаурма и вообще, всё, что жарится  в большом количестве жира, всё это  </a:t>
            </a:r>
            <a:r>
              <a:rPr lang="ru-RU" sz="2400" b="1" dirty="0" smtClean="0">
                <a:latin typeface="+mj-lt"/>
              </a:rPr>
              <a:t>очень вредно для желудка и плохо переваривается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717032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Подобная пища приводит к </a:t>
            </a:r>
            <a:r>
              <a:rPr lang="ru-RU" sz="3200" b="1" dirty="0" smtClean="0">
                <a:latin typeface="+mj-lt"/>
              </a:rPr>
              <a:t>колитам, гастритам, изжоге, запорам, язве</a:t>
            </a:r>
            <a:r>
              <a:rPr lang="ru-RU" sz="3200" dirty="0" smtClean="0">
                <a:latin typeface="+mj-lt"/>
              </a:rPr>
              <a:t> и т. п.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8864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905272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Picture 5" descr="j02237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7687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 место -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Шоколадные батончики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920084"/>
            <a:ext cx="3898776" cy="4937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Состоят из орехов, карамели, нуги и шоколада ,содержащих </a:t>
            </a:r>
            <a:r>
              <a:rPr lang="ru-RU" b="1" dirty="0" smtClean="0">
                <a:latin typeface="+mj-lt"/>
              </a:rPr>
              <a:t>химические добавки, красители и </a:t>
            </a:r>
            <a:r>
              <a:rPr lang="ru-RU" b="1" dirty="0" err="1" smtClean="0">
                <a:latin typeface="+mj-lt"/>
              </a:rPr>
              <a:t>ароматизаторы</a:t>
            </a:r>
            <a:r>
              <a:rPr lang="ru-RU" dirty="0" smtClean="0">
                <a:latin typeface="+mj-lt"/>
              </a:rPr>
              <a:t>, приводящих  к образованию </a:t>
            </a:r>
            <a:r>
              <a:rPr lang="ru-RU" b="1" dirty="0" smtClean="0">
                <a:latin typeface="+mj-lt"/>
              </a:rPr>
              <a:t>мутаций</a:t>
            </a:r>
            <a:r>
              <a:rPr lang="ru-RU" dirty="0" smtClean="0">
                <a:latin typeface="+mj-lt"/>
              </a:rPr>
              <a:t> в организме.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Способствуют </a:t>
            </a:r>
            <a:r>
              <a:rPr lang="ru-RU" b="1" dirty="0" smtClean="0">
                <a:latin typeface="+mj-lt"/>
              </a:rPr>
              <a:t>увеличению массы тела, нарушению обмена веществ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3" descr="snicker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988840"/>
            <a:ext cx="428853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 место – Газированные напитки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+mj-lt"/>
              </a:rPr>
              <a:t>Это смесь </a:t>
            </a:r>
            <a:r>
              <a:rPr lang="ru-RU" sz="8000" b="1" dirty="0" smtClean="0">
                <a:latin typeface="+mj-lt"/>
              </a:rPr>
              <a:t>химии, газов  и аспартама </a:t>
            </a:r>
            <a:r>
              <a:rPr lang="ru-RU" sz="8000" dirty="0" smtClean="0">
                <a:latin typeface="+mj-lt"/>
              </a:rPr>
              <a:t>(синтетический сахарозаменитель). </a:t>
            </a:r>
          </a:p>
          <a:p>
            <a:pPr>
              <a:buNone/>
            </a:pPr>
            <a:r>
              <a:rPr lang="ru-RU" sz="8000" dirty="0" smtClean="0">
                <a:latin typeface="+mj-lt"/>
              </a:rPr>
              <a:t> Газировка с </a:t>
            </a:r>
            <a:r>
              <a:rPr lang="ru-RU" sz="8000" dirty="0" err="1" smtClean="0">
                <a:latin typeface="+mj-lt"/>
              </a:rPr>
              <a:t>аспартамом</a:t>
            </a:r>
            <a:r>
              <a:rPr lang="ru-RU" sz="8000" dirty="0" smtClean="0">
                <a:latin typeface="+mj-lt"/>
              </a:rPr>
              <a:t> не утоляет жажду, а усиливает её. </a:t>
            </a:r>
          </a:p>
          <a:p>
            <a:pPr>
              <a:buNone/>
            </a:pPr>
            <a:r>
              <a:rPr lang="ru-RU" sz="8000" b="1" dirty="0" smtClean="0">
                <a:latin typeface="+mj-lt"/>
              </a:rPr>
              <a:t>Раздражает слизистую желудка и нарушает обмен веществ.</a:t>
            </a:r>
          </a:p>
          <a:p>
            <a:pPr>
              <a:buNone/>
            </a:pPr>
            <a:endParaRPr lang="ru-RU" sz="8000" dirty="0" smtClean="0">
              <a:latin typeface="+mj-lt"/>
            </a:endParaRPr>
          </a:p>
        </p:txBody>
      </p:sp>
      <p:pic>
        <p:nvPicPr>
          <p:cNvPr id="5" name="Содержимое 4" descr="1281969431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038600" cy="484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энергетические напитки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Содержат вещества </a:t>
            </a:r>
            <a:r>
              <a:rPr lang="ru-RU" sz="2800" b="1" dirty="0" smtClean="0">
                <a:latin typeface="+mj-lt"/>
              </a:rPr>
              <a:t>усиливающие сокращения сердечной мышцы и расширение сосудов.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Врачами зарегистрированы десятки случаев </a:t>
            </a:r>
            <a:r>
              <a:rPr lang="ru-RU" sz="2800" b="1" dirty="0" smtClean="0">
                <a:latin typeface="+mj-lt"/>
              </a:rPr>
              <a:t>летального исхода </a:t>
            </a:r>
            <a:r>
              <a:rPr lang="ru-RU" sz="2800" dirty="0" smtClean="0">
                <a:latin typeface="+mj-lt"/>
              </a:rPr>
              <a:t>от остановки сердца после принятия энергетиков.</a:t>
            </a:r>
          </a:p>
          <a:p>
            <a:endParaRPr lang="ru-RU" sz="2000" dirty="0"/>
          </a:p>
        </p:txBody>
      </p:sp>
      <p:pic>
        <p:nvPicPr>
          <p:cNvPr id="5" name="Содержимое 7" descr="0fbfd805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72272" cy="488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место – </a:t>
            </a:r>
            <a:r>
              <a:rPr lang="ru-RU" b="1" dirty="0" smtClean="0">
                <a:solidFill>
                  <a:schemeClr val="tx1"/>
                </a:solidFill>
              </a:rPr>
              <a:t>Чипсы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764704"/>
            <a:ext cx="4752528" cy="6093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+mj-lt"/>
              </a:rPr>
              <a:t>Готовятся в </a:t>
            </a:r>
            <a:r>
              <a:rPr lang="ru-RU" sz="3000" b="1" dirty="0" smtClean="0">
                <a:latin typeface="+mj-lt"/>
              </a:rPr>
              <a:t>большом</a:t>
            </a:r>
            <a:r>
              <a:rPr lang="ru-RU" sz="3000" dirty="0" smtClean="0">
                <a:latin typeface="+mj-lt"/>
              </a:rPr>
              <a:t> количестве масла которое при длительном нагревании образует  канцерогенные вещества </a:t>
            </a:r>
            <a:r>
              <a:rPr lang="ru-RU" sz="3000" b="1" dirty="0" smtClean="0">
                <a:latin typeface="+mj-lt"/>
              </a:rPr>
              <a:t>вызывающие рак.</a:t>
            </a:r>
          </a:p>
          <a:p>
            <a:pPr>
              <a:buNone/>
            </a:pPr>
            <a:r>
              <a:rPr lang="ru-RU" sz="3000" dirty="0" smtClean="0">
                <a:latin typeface="+mj-lt"/>
              </a:rPr>
              <a:t>Приводят к </a:t>
            </a:r>
            <a:r>
              <a:rPr lang="ru-RU" sz="3000" b="1" dirty="0" smtClean="0">
                <a:latin typeface="+mj-lt"/>
              </a:rPr>
              <a:t>увеличению уровня холестерина,  заболеваниям желудка, ожирению, нарушению обмена веществ.</a:t>
            </a:r>
            <a:endParaRPr lang="ru-RU" sz="3000" b="1" dirty="0">
              <a:latin typeface="+mj-lt"/>
            </a:endParaRPr>
          </a:p>
        </p:txBody>
      </p:sp>
      <p:pic>
        <p:nvPicPr>
          <p:cNvPr id="5" name="Содержимое 4" descr="1245693035_pic_id30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8884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«Полезные продукты»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sz="3200" b="1" dirty="0" smtClean="0">
                <a:latin typeface="+mj-lt"/>
              </a:rPr>
              <a:t>     1.  В какой из ниже перечисленных групп продуктов наибольшее содержание углеводов?</a:t>
            </a:r>
          </a:p>
          <a:p>
            <a:pPr marL="514350" indent="-514350">
              <a:buAutoNum type="arabicPeriod"/>
            </a:pPr>
            <a:endParaRPr lang="ru-RU" sz="3200" b="1" dirty="0" smtClean="0">
              <a:latin typeface="+mj-lt"/>
            </a:endParaRPr>
          </a:p>
          <a:p>
            <a:pPr marL="514350" indent="-514350">
              <a:buNone/>
            </a:pPr>
            <a:r>
              <a:rPr lang="ru-RU" sz="3200" b="1" dirty="0" smtClean="0">
                <a:latin typeface="+mj-lt"/>
              </a:rPr>
              <a:t>      </a:t>
            </a:r>
            <a:r>
              <a:rPr lang="ru-RU" sz="3200" dirty="0" smtClean="0">
                <a:latin typeface="+mj-lt"/>
              </a:rPr>
              <a:t>А) Молочные продукты </a:t>
            </a:r>
          </a:p>
          <a:p>
            <a:pPr marL="514350" indent="-514350">
              <a:buNone/>
            </a:pPr>
            <a:r>
              <a:rPr lang="ru-RU" sz="3200" dirty="0" smtClean="0">
                <a:latin typeface="+mj-lt"/>
              </a:rPr>
              <a:t>      Б) Хлеб, каши</a:t>
            </a:r>
          </a:p>
          <a:p>
            <a:pPr marL="514350" indent="-514350">
              <a:buNone/>
            </a:pPr>
            <a:r>
              <a:rPr lang="ru-RU" sz="3200" dirty="0" smtClean="0">
                <a:latin typeface="+mj-lt"/>
              </a:rPr>
              <a:t>      В) Мясо, рыба </a:t>
            </a:r>
          </a:p>
          <a:p>
            <a:endParaRPr lang="ru-RU" dirty="0"/>
          </a:p>
        </p:txBody>
      </p:sp>
      <p:pic>
        <p:nvPicPr>
          <p:cNvPr id="2050" name="Picture 2" descr="C:\Users\Светлана\Downloads\9a0f1f9f5749f9a99094d33a9c5f18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344714" cy="35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2. В каких продуктах содержится больше белка? </a:t>
            </a: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А) Рыба , молочные и мясные продукты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Б) Зерновые, хлебобулочные изделия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В) Фрукты, овощи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G: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3744416" cy="3384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3. В каких продуктах питания содержится больше всего жиров?</a:t>
            </a: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А) Сливочное и растительное масло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Б) Мясо и мясные продукты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В) Рыба</a:t>
            </a:r>
            <a:endParaRPr lang="ru-RU" sz="3200" dirty="0">
              <a:latin typeface="+mj-lt"/>
            </a:endParaRPr>
          </a:p>
        </p:txBody>
      </p:sp>
      <p:pic>
        <p:nvPicPr>
          <p:cNvPr id="20482" name="Picture 2" descr="G: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154" y="3212976"/>
            <a:ext cx="4744109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4. Какой режим питания более полезный? </a:t>
            </a: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А) Есть реже и небольшими порциями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Б) Есть чаще и небольшими порциями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В) Есть реже и большими порциями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Женя\Мои документы\Мои рисунки\1278274577_podgotovka-duxa-k-pravilnomu-pitani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52528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5. В каких продуктах большое содержание витаминов? </a:t>
            </a: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А) Молочные продукты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Б) Мясные продукты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В) Свежие овощи и фрукты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G:\1323784669_em-prf07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68863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661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</a:rPr>
              <a:t>6.  Назовите лишний  (вредный) продукт: 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1.  морковь, кефир, творог, пепси-кола, яблоко, молоко 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2. отварное мясо, банан, гамбургер, манная каша, апельсин 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3. котлета, груша, молочный суп, кетчуп, тыква, картофельное пюре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4. капуста, йогурт, газированная вода, апельсин, помидор, сметана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</a:rPr>
              <a:t>Белки </a:t>
            </a:r>
            <a:r>
              <a:rPr lang="ru-RU" sz="3600" dirty="0" smtClean="0">
                <a:solidFill>
                  <a:schemeClr val="tx1"/>
                </a:solidFill>
              </a:rPr>
              <a:t>являются строительным материалом для мышц и тканей внутренних органов.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G:\i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35745">
            <a:off x="740678" y="2169501"/>
            <a:ext cx="3790185" cy="3791244"/>
          </a:xfrm>
          <a:prstGeom prst="rect">
            <a:avLst/>
          </a:prstGeom>
          <a:noFill/>
        </p:spPr>
      </p:pic>
      <p:pic>
        <p:nvPicPr>
          <p:cNvPr id="12291" name="Picture 3" descr="G: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816424" cy="2921671"/>
          </a:xfrm>
          <a:prstGeom prst="rect">
            <a:avLst/>
          </a:prstGeom>
          <a:noFill/>
        </p:spPr>
      </p:pic>
      <p:pic>
        <p:nvPicPr>
          <p:cNvPr id="12292" name="Picture 4" descr="G:\загруженное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88843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Несколько полезных советов: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</a:rPr>
              <a:t>Обязательно </a:t>
            </a:r>
            <a:r>
              <a:rPr lang="ru-RU" b="1" dirty="0" smtClean="0">
                <a:latin typeface="+mj-lt"/>
              </a:rPr>
              <a:t>мойте руки</a:t>
            </a:r>
            <a:r>
              <a:rPr lang="ru-RU" dirty="0" smtClean="0">
                <a:latin typeface="+mj-lt"/>
              </a:rPr>
              <a:t> перед едой.</a:t>
            </a:r>
          </a:p>
          <a:p>
            <a:r>
              <a:rPr lang="ru-RU" dirty="0" smtClean="0">
                <a:latin typeface="+mj-lt"/>
              </a:rPr>
              <a:t>В обед непременно </a:t>
            </a:r>
            <a:r>
              <a:rPr lang="ru-RU" b="1" dirty="0" smtClean="0">
                <a:latin typeface="+mj-lt"/>
              </a:rPr>
              <a:t>ешьте суп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Ешьте, откусывая  </a:t>
            </a:r>
            <a:r>
              <a:rPr lang="ru-RU" b="1" dirty="0" smtClean="0">
                <a:latin typeface="+mj-lt"/>
              </a:rPr>
              <a:t>небольшие кусочки</a:t>
            </a:r>
            <a:r>
              <a:rPr lang="ru-RU" dirty="0" smtClean="0">
                <a:latin typeface="+mj-lt"/>
              </a:rPr>
              <a:t>;</a:t>
            </a:r>
          </a:p>
          <a:p>
            <a:r>
              <a:rPr lang="ru-RU" b="1" dirty="0" smtClean="0">
                <a:latin typeface="+mj-lt"/>
              </a:rPr>
              <a:t>Тщательно</a:t>
            </a:r>
            <a:r>
              <a:rPr lang="ru-RU" dirty="0" smtClean="0">
                <a:latin typeface="+mj-lt"/>
              </a:rPr>
              <a:t> и не торопясь </a:t>
            </a:r>
            <a:r>
              <a:rPr lang="ru-RU" b="1" dirty="0" smtClean="0">
                <a:latin typeface="+mj-lt"/>
              </a:rPr>
              <a:t>пережёвывайте</a:t>
            </a:r>
            <a:r>
              <a:rPr lang="ru-RU" dirty="0" smtClean="0">
                <a:latin typeface="+mj-lt"/>
              </a:rPr>
              <a:t> пищу;</a:t>
            </a:r>
          </a:p>
          <a:p>
            <a:r>
              <a:rPr lang="ru-RU" dirty="0" smtClean="0">
                <a:latin typeface="+mj-lt"/>
              </a:rPr>
              <a:t>Соблюдайте правило: «Когда я ем, я </a:t>
            </a:r>
            <a:r>
              <a:rPr lang="ru-RU" b="1" dirty="0" smtClean="0">
                <a:latin typeface="+mj-lt"/>
              </a:rPr>
              <a:t>глух и нем</a:t>
            </a:r>
            <a:r>
              <a:rPr lang="ru-RU" dirty="0" smtClean="0">
                <a:latin typeface="+mj-lt"/>
              </a:rPr>
              <a:t>»;</a:t>
            </a:r>
          </a:p>
          <a:p>
            <a:r>
              <a:rPr lang="ru-RU" dirty="0" smtClean="0">
                <a:latin typeface="+mj-lt"/>
              </a:rPr>
              <a:t>Во время еды лучше думать о чём-нибудь </a:t>
            </a:r>
            <a:r>
              <a:rPr lang="ru-RU" b="1" dirty="0" smtClean="0">
                <a:latin typeface="+mj-lt"/>
              </a:rPr>
              <a:t>приятном</a:t>
            </a:r>
            <a:r>
              <a:rPr lang="ru-RU" dirty="0" smtClean="0">
                <a:latin typeface="+mj-lt"/>
              </a:rPr>
              <a:t>;</a:t>
            </a:r>
          </a:p>
          <a:p>
            <a:r>
              <a:rPr lang="ru-RU" dirty="0" smtClean="0">
                <a:latin typeface="+mj-lt"/>
              </a:rPr>
              <a:t>После еды скажите </a:t>
            </a:r>
            <a:r>
              <a:rPr lang="ru-RU" b="1" dirty="0" smtClean="0">
                <a:latin typeface="+mj-lt"/>
              </a:rPr>
              <a:t>СПАСИБО</a:t>
            </a:r>
            <a:r>
              <a:rPr lang="ru-RU" dirty="0" smtClean="0">
                <a:latin typeface="+mj-lt"/>
              </a:rPr>
              <a:t> поварам - людям которые старались для вас!</a:t>
            </a:r>
          </a:p>
          <a:p>
            <a:r>
              <a:rPr lang="ru-RU" dirty="0" smtClean="0">
                <a:latin typeface="+mj-lt"/>
              </a:rPr>
              <a:t>После еды </a:t>
            </a:r>
            <a:r>
              <a:rPr lang="ru-RU" b="1" dirty="0" smtClean="0">
                <a:latin typeface="+mj-lt"/>
              </a:rPr>
              <a:t>уберите за собой </a:t>
            </a:r>
            <a:r>
              <a:rPr lang="ru-RU" dirty="0" smtClean="0">
                <a:latin typeface="+mj-lt"/>
              </a:rPr>
              <a:t>грязную посуду;</a:t>
            </a:r>
          </a:p>
          <a:p>
            <a:r>
              <a:rPr lang="ru-RU" dirty="0" smtClean="0">
                <a:latin typeface="+mj-lt"/>
              </a:rPr>
              <a:t>Если Вы услышали что кто-то ссорится или ругается в столовой попросите его выйти из столовой.</a:t>
            </a:r>
          </a:p>
          <a:p>
            <a:pPr algn="ctr">
              <a:buNone/>
            </a:pPr>
            <a:endParaRPr lang="ru-RU" b="1" dirty="0" smtClean="0"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ПОМНИТЕ! Место, где принимают пищу – СВЯТО!</a:t>
            </a: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 Не оскверняйте его словом и делом!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660033"/>
                </a:solidFill>
              </a:rPr>
              <a:t>БУДЬТЕ ЗДОРОВЫ!!!</a:t>
            </a:r>
            <a:r>
              <a:rPr lang="ru-RU" sz="5400" b="1" dirty="0" smtClean="0">
                <a:solidFill>
                  <a:srgbClr val="660033"/>
                </a:solidFill>
              </a:rPr>
              <a:t/>
            </a:r>
            <a:br>
              <a:rPr lang="ru-RU" sz="5400" b="1" dirty="0" smtClean="0">
                <a:solidFill>
                  <a:srgbClr val="660033"/>
                </a:solidFill>
              </a:rPr>
            </a:br>
            <a:endParaRPr lang="ru-RU" dirty="0"/>
          </a:p>
        </p:txBody>
      </p:sp>
      <p:pic>
        <p:nvPicPr>
          <p:cNvPr id="4" name="Picture 4" descr="j02894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+mj-lt"/>
              </a:rPr>
              <a:t>Наиболее богаты белками: мясо, рыба, яйца и молочные продукты. </a:t>
            </a:r>
          </a:p>
          <a:p>
            <a:endParaRPr lang="ru-RU" dirty="0"/>
          </a:p>
        </p:txBody>
      </p:sp>
      <p:pic>
        <p:nvPicPr>
          <p:cNvPr id="1027" name="Picture 3" descr="D:\картинки\mj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91853"/>
            <a:ext cx="3547379" cy="1985219"/>
          </a:xfrm>
          <a:prstGeom prst="rect">
            <a:avLst/>
          </a:prstGeom>
          <a:noFill/>
        </p:spPr>
      </p:pic>
      <p:pic>
        <p:nvPicPr>
          <p:cNvPr id="1028" name="Picture 4" descr="D:\картинки\article_image-image-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680520" cy="2986211"/>
          </a:xfrm>
          <a:prstGeom prst="rect">
            <a:avLst/>
          </a:prstGeom>
          <a:noFill/>
        </p:spPr>
      </p:pic>
      <p:pic>
        <p:nvPicPr>
          <p:cNvPr id="1026" name="Picture 2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3203848" cy="1728192"/>
          </a:xfrm>
          <a:prstGeom prst="rect">
            <a:avLst/>
          </a:prstGeom>
          <a:noFill/>
        </p:spPr>
      </p:pic>
      <p:pic>
        <p:nvPicPr>
          <p:cNvPr id="2" name="Picture 2" descr="D:\картинки\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3528392" cy="2008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076056" cy="1800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+mj-lt"/>
              </a:rPr>
              <a:t>Человеку необходимы полноценные </a:t>
            </a:r>
            <a:r>
              <a:rPr lang="ru-RU" sz="3600" b="1" dirty="0" smtClean="0">
                <a:latin typeface="+mj-lt"/>
              </a:rPr>
              <a:t>жиры для запаса энергии.</a:t>
            </a:r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pic>
        <p:nvPicPr>
          <p:cNvPr id="13314" name="Picture 2" descr="G: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608512" cy="3960440"/>
          </a:xfrm>
          <a:prstGeom prst="rect">
            <a:avLst/>
          </a:prstGeom>
          <a:noFill/>
        </p:spPr>
      </p:pic>
      <p:pic>
        <p:nvPicPr>
          <p:cNvPr id="13315" name="Picture 3" descr="G: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3"/>
            <a:ext cx="3744416" cy="3240359"/>
          </a:xfrm>
          <a:prstGeom prst="rect">
            <a:avLst/>
          </a:prstGeom>
          <a:noFill/>
        </p:spPr>
      </p:pic>
      <p:pic>
        <p:nvPicPr>
          <p:cNvPr id="1026" name="Picture 2" descr="C:\Users\Светлана\Downloads\30303c84828cf87eac58a0c7b534e3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092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растительном и сливочном масле содержится жира 99,9%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картинки\pm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45726">
            <a:off x="880744" y="2055650"/>
            <a:ext cx="4130483" cy="4389437"/>
          </a:xfrm>
          <a:prstGeom prst="rect">
            <a:avLst/>
          </a:prstGeom>
          <a:noFill/>
        </p:spPr>
      </p:pic>
      <p:pic>
        <p:nvPicPr>
          <p:cNvPr id="5" name="Picture 2" descr="D:\картинки\3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215">
            <a:off x="5172751" y="3234119"/>
            <a:ext cx="3316182" cy="32327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5544616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+mj-lt"/>
              </a:rPr>
              <a:t>   </a:t>
            </a:r>
            <a:r>
              <a:rPr lang="ru-RU" sz="3200" dirty="0">
                <a:latin typeface="+mj-lt"/>
              </a:rPr>
              <a:t>Ч</a:t>
            </a:r>
            <a:r>
              <a:rPr lang="ru-RU" sz="3200" dirty="0" smtClean="0">
                <a:latin typeface="+mj-lt"/>
              </a:rPr>
              <a:t>тобы человек всегда был энергичен, нужно использовать в пищу продукты, богатые </a:t>
            </a:r>
            <a:r>
              <a:rPr lang="ru-RU" sz="3200" b="1" dirty="0" smtClean="0">
                <a:latin typeface="+mj-lt"/>
              </a:rPr>
              <a:t>углеводами.</a:t>
            </a:r>
            <a:endParaRPr lang="ru-RU" sz="3200" dirty="0">
              <a:latin typeface="+mj-lt"/>
            </a:endParaRPr>
          </a:p>
        </p:txBody>
      </p:sp>
      <p:pic>
        <p:nvPicPr>
          <p:cNvPr id="14338" name="Picture 2" descr="G: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944784"/>
            <a:ext cx="5061409" cy="2667000"/>
          </a:xfrm>
          <a:prstGeom prst="rect">
            <a:avLst/>
          </a:prstGeom>
          <a:noFill/>
        </p:spPr>
      </p:pic>
      <p:pic>
        <p:nvPicPr>
          <p:cNvPr id="14339" name="Picture 3" descr="G:\веселая-заря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880320" cy="1944216"/>
          </a:xfrm>
          <a:prstGeom prst="rect">
            <a:avLst/>
          </a:prstGeom>
          <a:noFill/>
        </p:spPr>
      </p:pic>
      <p:pic>
        <p:nvPicPr>
          <p:cNvPr id="14340" name="Picture 4" descr="G:\funny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6"/>
            <a:ext cx="3960440" cy="2736303"/>
          </a:xfrm>
          <a:prstGeom prst="rect">
            <a:avLst/>
          </a:prstGeom>
          <a:noFill/>
        </p:spPr>
      </p:pic>
      <p:pic>
        <p:nvPicPr>
          <p:cNvPr id="1026" name="Picture 2" descr="C:\Users\Светлана\Downloads\2ae6035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23" y="1844824"/>
            <a:ext cx="3122729" cy="20688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Углеводы содержаться в таких продуктах как хлеб, крупы, сахар, овощи и фрукты.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D:\картинки\image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3"/>
            <a:ext cx="3312368" cy="2736304"/>
          </a:xfrm>
          <a:prstGeom prst="rect">
            <a:avLst/>
          </a:prstGeom>
          <a:noFill/>
        </p:spPr>
      </p:pic>
      <p:pic>
        <p:nvPicPr>
          <p:cNvPr id="5" name="Picture 4" descr="D:\картинки\sahar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3"/>
            <a:ext cx="1584176" cy="2160240"/>
          </a:xfrm>
          <a:prstGeom prst="rect">
            <a:avLst/>
          </a:prstGeom>
          <a:noFill/>
        </p:spPr>
      </p:pic>
      <p:pic>
        <p:nvPicPr>
          <p:cNvPr id="6" name="Picture 3" descr="D:\картинки\ychnev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3059832" cy="4680520"/>
          </a:xfrm>
          <a:prstGeom prst="rect">
            <a:avLst/>
          </a:prstGeom>
          <a:noFill/>
        </p:spPr>
      </p:pic>
      <p:pic>
        <p:nvPicPr>
          <p:cNvPr id="7" name="Picture 5" descr="D:\картинки\149379_image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3789040"/>
            <a:ext cx="5256585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1035</Words>
  <Application>Microsoft Office PowerPoint</Application>
  <PresentationFormat>Экран (4:3)</PresentationFormat>
  <Paragraphs>157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Поток</vt:lpstr>
      <vt:lpstr>  ГБОУ ЛО «Мгинская школ-интернат для детей с нарушениями зрения» «ЗДОРОВЫЙ ДУХ – В ЗДОРОВОМ ТЕЛЕ»</vt:lpstr>
      <vt:lpstr>Презентация PowerPoint</vt:lpstr>
      <vt:lpstr>.</vt:lpstr>
      <vt:lpstr>Белки являются строительным материалом для мышц и тканей внутренних органов.</vt:lpstr>
      <vt:lpstr>Презентация PowerPoint</vt:lpstr>
      <vt:lpstr>Презентация PowerPoint</vt:lpstr>
      <vt:lpstr>В растительном и сливочном масле содержится жира 99,9%</vt:lpstr>
      <vt:lpstr>Презентация PowerPoint</vt:lpstr>
      <vt:lpstr>Углеводы содержаться в таких продуктах как хлеб, крупы, сахар, овощи и фрукты.</vt:lpstr>
      <vt:lpstr>Презентация PowerPoint</vt:lpstr>
      <vt:lpstr>Презентация PowerPoint</vt:lpstr>
      <vt:lpstr>Из чего состоит наш  рацион питания</vt:lpstr>
      <vt:lpstr>Пирамида питания </vt:lpstr>
      <vt:lpstr>1 – е блюдо  на вашем столе </vt:lpstr>
      <vt:lpstr>Обязательно ли детям  есть первые блюда?  </vt:lpstr>
      <vt:lpstr>1место - овощные супы </vt:lpstr>
      <vt:lpstr>2 место – молочные супы </vt:lpstr>
      <vt:lpstr>3 место – уха и рыбные супы </vt:lpstr>
      <vt:lpstr>В чем польза супа ? </vt:lpstr>
      <vt:lpstr>Польза супа №2: </vt:lpstr>
      <vt:lpstr>Польза супа №3: </vt:lpstr>
      <vt:lpstr>Красиво, вкусно,  А ПОЛЕЗНО ЛИ? РЕЙТИНГ САМЫХ ВРЕДНЫХ ПРОДУКТОВ</vt:lpstr>
      <vt:lpstr>10 место - Пончики, булочки  До 80% - консерванты  самый безобидный компонент  - мука.</vt:lpstr>
      <vt:lpstr>9 место – Готовые супы </vt:lpstr>
      <vt:lpstr>8 место – Майонез, кетчуп </vt:lpstr>
      <vt:lpstr>7 место – Копчёные колбасы </vt:lpstr>
      <vt:lpstr>6 место – Торты и пирожные </vt:lpstr>
      <vt:lpstr>5 место – Жевательные конфеты, пастила, чупа-чупс</vt:lpstr>
      <vt:lpstr>4 место – Фаст-фуд </vt:lpstr>
      <vt:lpstr>3  место -  Шоколадные батончики</vt:lpstr>
      <vt:lpstr>2 место – Газированные напитки  </vt:lpstr>
      <vt:lpstr>и энергетические напитки </vt:lpstr>
      <vt:lpstr>1 место – Чипсы </vt:lpstr>
      <vt:lpstr> Викторина  «Полезные продукты»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Несколько полезных советов: </vt:lpstr>
      <vt:lpstr>БУДЬТЕ ЗДОРОВЫ!!!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продукты</dc:title>
  <dc:creator>Пользователь Windows</dc:creator>
  <cp:lastModifiedBy>User</cp:lastModifiedBy>
  <cp:revision>163</cp:revision>
  <dcterms:created xsi:type="dcterms:W3CDTF">2010-12-02T03:54:25Z</dcterms:created>
  <dcterms:modified xsi:type="dcterms:W3CDTF">2022-08-26T07:19:54Z</dcterms:modified>
</cp:coreProperties>
</file>